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7" r:id="rId2"/>
    <p:sldId id="272" r:id="rId3"/>
    <p:sldId id="273" r:id="rId4"/>
    <p:sldId id="275" r:id="rId5"/>
    <p:sldId id="274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659"/>
  </p:normalViewPr>
  <p:slideViewPr>
    <p:cSldViewPr snapToGrid="0" snapToObjects="1">
      <p:cViewPr>
        <p:scale>
          <a:sx n="100" d="100"/>
          <a:sy n="100" d="100"/>
        </p:scale>
        <p:origin x="10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E3FE4-4E08-634E-9A33-61055A5AD37A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11D50-4915-2F46-90F7-5FAEB3170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5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11D50-4915-2F46-90F7-5FAEB31702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7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11D50-4915-2F46-90F7-5FAEB31702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4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lllivinghouse.com/" TargetMode="External"/><Relationship Id="rId2" Type="http://schemas.openxmlformats.org/officeDocument/2006/relationships/hyperlink" Target="https://www.ictinc.ca/27-tips-on-what-to-say-and-d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ise.utoronto.ca/abed101/we-are-all-treaty-people/" TargetMode="External"/><Relationship Id="rId5" Type="http://schemas.openxmlformats.org/officeDocument/2006/relationships/hyperlink" Target="https://soahac.on.ca/our-health-counts/" TargetMode="External"/><Relationship Id="rId4" Type="http://schemas.openxmlformats.org/officeDocument/2006/relationships/hyperlink" Target="https://iportal.usask.ca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wa.ca/7-sacred-grandfather-teachings" TargetMode="External"/><Relationship Id="rId2" Type="http://schemas.openxmlformats.org/officeDocument/2006/relationships/hyperlink" Target="https://www.southernnetwork.org/site/seven-teaching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6D75B-B58D-8E40-8280-5855854DC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0"/>
            <a:ext cx="9404723" cy="1400530"/>
          </a:xfrm>
        </p:spPr>
        <p:txBody>
          <a:bodyPr/>
          <a:lstStyle/>
          <a:p>
            <a:pPr algn="ctr"/>
            <a:br>
              <a:rPr lang="en-US" sz="4400" dirty="0"/>
            </a:br>
            <a:r>
              <a:rPr lang="en-US" sz="5400" dirty="0">
                <a:solidFill>
                  <a:schemeClr val="tx1"/>
                </a:solidFill>
              </a:rPr>
              <a:t>“I </a:t>
            </a:r>
            <a:r>
              <a:rPr lang="en-US" sz="5400" dirty="0" err="1">
                <a:solidFill>
                  <a:schemeClr val="tx1"/>
                </a:solidFill>
              </a:rPr>
              <a:t>Honoured</a:t>
            </a:r>
            <a:r>
              <a:rPr lang="en-US" sz="5400" dirty="0">
                <a:solidFill>
                  <a:schemeClr val="tx1"/>
                </a:solidFill>
              </a:rPr>
              <a:t> Him Until the End”: Storytelling of Indigenous Female Caregivers for a Loved One with Alzheimer’s Disease and other Dementias (ADOD)</a:t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F4807A-5068-4492-8025-D75F320E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BDB82-1A27-CC44-94C0-1846FD6AD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837" y="1325880"/>
            <a:ext cx="3543464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>
                <a:solidFill>
                  <a:srgbClr val="EBEBEB"/>
                </a:solidFill>
              </a:rPr>
              <a:t>Life cycle</a:t>
            </a:r>
          </a:p>
        </p:txBody>
      </p:sp>
      <p:sp>
        <p:nvSpPr>
          <p:cNvPr id="24" name="Freeform 36">
            <a:extLst>
              <a:ext uri="{FF2B5EF4-FFF2-40B4-BE49-F238E27FC236}">
                <a16:creationId xmlns:a16="http://schemas.microsoft.com/office/drawing/2014/main" id="{B24996F8-180C-4DCB-8A26-DFA336CDE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413666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63B50470-A02A-544E-826F-79ECC5B8C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8"/>
          <a:srcRect l="4071" r="9369" b="1"/>
          <a:stretch/>
        </p:blipFill>
        <p:spPr>
          <a:xfrm>
            <a:off x="20" y="10"/>
            <a:ext cx="7759920" cy="6857991"/>
          </a:xfrm>
          <a:custGeom>
            <a:avLst/>
            <a:gdLst/>
            <a:ahLst/>
            <a:cxnLst/>
            <a:rect l="l" t="t" r="r" b="b"/>
            <a:pathLst>
              <a:path w="7759940" h="6858001">
                <a:moveTo>
                  <a:pt x="0" y="0"/>
                </a:moveTo>
                <a:lnTo>
                  <a:pt x="1296537" y="0"/>
                </a:lnTo>
                <a:lnTo>
                  <a:pt x="1296537" y="1"/>
                </a:lnTo>
                <a:lnTo>
                  <a:pt x="6415225" y="1"/>
                </a:lnTo>
                <a:lnTo>
                  <a:pt x="6415225" y="0"/>
                </a:lnTo>
                <a:lnTo>
                  <a:pt x="7758763" y="0"/>
                </a:lnTo>
                <a:lnTo>
                  <a:pt x="7733718" y="155677"/>
                </a:lnTo>
                <a:lnTo>
                  <a:pt x="7709849" y="310668"/>
                </a:lnTo>
                <a:lnTo>
                  <a:pt x="7686485" y="466344"/>
                </a:lnTo>
                <a:lnTo>
                  <a:pt x="7666482" y="622707"/>
                </a:lnTo>
                <a:lnTo>
                  <a:pt x="7646311" y="778383"/>
                </a:lnTo>
                <a:lnTo>
                  <a:pt x="7627485" y="934746"/>
                </a:lnTo>
                <a:lnTo>
                  <a:pt x="7611349" y="1089051"/>
                </a:lnTo>
                <a:lnTo>
                  <a:pt x="7596053" y="1245413"/>
                </a:lnTo>
                <a:lnTo>
                  <a:pt x="7582101" y="1401090"/>
                </a:lnTo>
                <a:lnTo>
                  <a:pt x="7569999" y="1554023"/>
                </a:lnTo>
                <a:lnTo>
                  <a:pt x="7557896" y="1709014"/>
                </a:lnTo>
                <a:lnTo>
                  <a:pt x="7547811" y="1861947"/>
                </a:lnTo>
                <a:lnTo>
                  <a:pt x="7539911" y="2014881"/>
                </a:lnTo>
                <a:lnTo>
                  <a:pt x="7531674" y="2167128"/>
                </a:lnTo>
                <a:lnTo>
                  <a:pt x="7524783" y="2318004"/>
                </a:lnTo>
                <a:lnTo>
                  <a:pt x="7519908" y="2467509"/>
                </a:lnTo>
                <a:lnTo>
                  <a:pt x="7515706" y="2617013"/>
                </a:lnTo>
                <a:lnTo>
                  <a:pt x="7511672" y="2765146"/>
                </a:lnTo>
                <a:lnTo>
                  <a:pt x="7509823" y="2911221"/>
                </a:lnTo>
                <a:lnTo>
                  <a:pt x="7507806" y="3057297"/>
                </a:lnTo>
                <a:lnTo>
                  <a:pt x="7506797" y="3201315"/>
                </a:lnTo>
                <a:lnTo>
                  <a:pt x="7507806" y="3343961"/>
                </a:lnTo>
                <a:lnTo>
                  <a:pt x="7507806" y="3485236"/>
                </a:lnTo>
                <a:lnTo>
                  <a:pt x="7509823" y="3625139"/>
                </a:lnTo>
                <a:lnTo>
                  <a:pt x="7512848" y="3762299"/>
                </a:lnTo>
                <a:lnTo>
                  <a:pt x="7515706" y="3898087"/>
                </a:lnTo>
                <a:lnTo>
                  <a:pt x="7518900" y="4031133"/>
                </a:lnTo>
                <a:lnTo>
                  <a:pt x="7523774" y="4163492"/>
                </a:lnTo>
                <a:lnTo>
                  <a:pt x="7528985" y="4293793"/>
                </a:lnTo>
                <a:lnTo>
                  <a:pt x="7533691" y="4421352"/>
                </a:lnTo>
                <a:lnTo>
                  <a:pt x="7546971" y="4670298"/>
                </a:lnTo>
                <a:lnTo>
                  <a:pt x="7561090" y="4908956"/>
                </a:lnTo>
                <a:lnTo>
                  <a:pt x="7575882" y="5138013"/>
                </a:lnTo>
                <a:lnTo>
                  <a:pt x="7592187" y="5354726"/>
                </a:lnTo>
                <a:lnTo>
                  <a:pt x="7609164" y="5561838"/>
                </a:lnTo>
                <a:lnTo>
                  <a:pt x="7627485" y="5753862"/>
                </a:lnTo>
                <a:lnTo>
                  <a:pt x="7645471" y="5934227"/>
                </a:lnTo>
                <a:lnTo>
                  <a:pt x="7663456" y="6100191"/>
                </a:lnTo>
                <a:lnTo>
                  <a:pt x="7680433" y="6252438"/>
                </a:lnTo>
                <a:lnTo>
                  <a:pt x="7696570" y="6387541"/>
                </a:lnTo>
                <a:lnTo>
                  <a:pt x="7711866" y="6509613"/>
                </a:lnTo>
                <a:lnTo>
                  <a:pt x="7724641" y="6612483"/>
                </a:lnTo>
                <a:lnTo>
                  <a:pt x="7736743" y="6698894"/>
                </a:lnTo>
                <a:lnTo>
                  <a:pt x="7754057" y="6817538"/>
                </a:lnTo>
                <a:lnTo>
                  <a:pt x="7759940" y="6858000"/>
                </a:lnTo>
                <a:lnTo>
                  <a:pt x="6854586" y="6858000"/>
                </a:lnTo>
                <a:lnTo>
                  <a:pt x="6854586" y="6858001"/>
                </a:lnTo>
                <a:lnTo>
                  <a:pt x="764022" y="6858001"/>
                </a:lnTo>
                <a:lnTo>
                  <a:pt x="76402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630182B0-3559-41D5-9EBC-0BD86BEDA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812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A78F-29D4-CB48-9B29-DDEBE31C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Cultural Safety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3190-9036-204C-B00E-A5E378FAA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24000"/>
            <a:ext cx="8946541" cy="4724399"/>
          </a:xfrm>
        </p:spPr>
        <p:txBody>
          <a:bodyPr>
            <a:normAutofit/>
          </a:bodyPr>
          <a:lstStyle/>
          <a:p>
            <a:r>
              <a:rPr lang="en-US" sz="3200" b="1" dirty="0"/>
              <a:t>KAIROS Blanket Exercise</a:t>
            </a:r>
          </a:p>
          <a:p>
            <a:r>
              <a:rPr lang="en-US" sz="3200" b="1" dirty="0" err="1"/>
              <a:t>San’yas</a:t>
            </a:r>
            <a:r>
              <a:rPr lang="en-US" sz="3200" b="1" dirty="0"/>
              <a:t> Indigenous Cultural Safety Training </a:t>
            </a:r>
          </a:p>
          <a:p>
            <a:r>
              <a:rPr lang="en-US" sz="3200" b="1" dirty="0"/>
              <a:t>Cancer Care Ontario Indigenous modules</a:t>
            </a:r>
          </a:p>
          <a:p>
            <a:r>
              <a:rPr lang="en-US" sz="3200" b="1" dirty="0"/>
              <a:t>'The Role of Practitioners in Indigenous Wellness' online course offered through the University of Saskatchewan</a:t>
            </a:r>
          </a:p>
          <a:p>
            <a:r>
              <a:rPr lang="en-US" sz="3200" b="1" dirty="0"/>
              <a:t>‘Indigenous Canada’ course from the University of Alberta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2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A78F-29D4-CB48-9B29-DDEBE31C2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Cultural Safety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3190-9036-204C-B00E-A5E378FAA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24000"/>
            <a:ext cx="8946541" cy="4724399"/>
          </a:xfrm>
        </p:spPr>
        <p:txBody>
          <a:bodyPr>
            <a:normAutofit/>
          </a:bodyPr>
          <a:lstStyle/>
          <a:p>
            <a:r>
              <a:rPr lang="en-US" sz="3200" b="1" dirty="0"/>
              <a:t>Public Health Training for Equitable Systems Change (Indigenous Health Equity course)</a:t>
            </a:r>
          </a:p>
          <a:p>
            <a:r>
              <a:rPr lang="en-US" sz="3200" b="1" dirty="0"/>
              <a:t>The Path: Indigenous Cultural Competency, Your Journey Through Indigenous Canada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0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73EC-2FEF-FB4E-8935-FB5C554F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Dementia Specific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FF35E-5118-0248-B979-88097D495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/>
              <a:t>Dementia fact sheets-</a:t>
            </a:r>
            <a:r>
              <a:rPr lang="en-CA" sz="4000" b="1" dirty="0"/>
              <a:t>Indigenous Cognition &amp; Aging Awareness Research Exchange</a:t>
            </a:r>
          </a:p>
          <a:p>
            <a:r>
              <a:rPr lang="en-CA" sz="4000" b="1" dirty="0"/>
              <a:t>Canadian Indigenous Cognitive Assessment (CICA) Toolkit</a:t>
            </a:r>
          </a:p>
          <a:p>
            <a:r>
              <a:rPr lang="en-CA" sz="4000" b="1" dirty="0"/>
              <a:t>Native Women’s Association of Canada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8541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7E262-9CFA-8048-938B-2A540BB6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Indigenous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546DD-2290-4041-A7C1-66D97CA25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CA" u="sng" dirty="0">
                <a:hlinkClick r:id="rId2"/>
              </a:rPr>
              <a:t>https://www.ictinc.ca/27-tips-on-what-to-say-and-do</a:t>
            </a:r>
            <a:r>
              <a:rPr lang="en-CA" dirty="0"/>
              <a:t> </a:t>
            </a:r>
          </a:p>
          <a:p>
            <a:pPr fontAlgn="base"/>
            <a:r>
              <a:rPr lang="en-CA" u="sng" dirty="0">
                <a:hlinkClick r:id="rId3"/>
              </a:rPr>
              <a:t>http://www.welllivinghouse.com/</a:t>
            </a:r>
            <a:r>
              <a:rPr lang="en-CA" dirty="0"/>
              <a:t> </a:t>
            </a:r>
          </a:p>
          <a:p>
            <a:pPr fontAlgn="base"/>
            <a:r>
              <a:rPr lang="en-CA" u="sng" dirty="0">
                <a:hlinkClick r:id="rId4"/>
              </a:rPr>
              <a:t>https://iportal.usask.ca/</a:t>
            </a:r>
            <a:r>
              <a:rPr lang="en-CA" dirty="0"/>
              <a:t> </a:t>
            </a:r>
          </a:p>
          <a:p>
            <a:pPr fontAlgn="base"/>
            <a:r>
              <a:rPr lang="en-CA" u="sng" dirty="0">
                <a:hlinkClick r:id="rId5"/>
              </a:rPr>
              <a:t>https://soahac.on.ca/our-health-counts/</a:t>
            </a:r>
            <a:r>
              <a:rPr lang="en-CA" dirty="0"/>
              <a:t> </a:t>
            </a:r>
          </a:p>
          <a:p>
            <a:pPr fontAlgn="base"/>
            <a:r>
              <a:rPr lang="en-CA" dirty="0">
                <a:hlinkClick r:id="rId6"/>
              </a:rPr>
              <a:t>https://www.oise.utoronto.ca/abed101/we-are-all-treaty-people/</a:t>
            </a:r>
            <a:r>
              <a:rPr lang="en-CA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1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57BDC-540A-0B49-BEAE-A2262975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D50E5-EC4D-9444-BBB6-7D46D6F77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CA" dirty="0"/>
              <a:t>21 Things You May Not Know About the Indian Act. Bob Joseph</a:t>
            </a:r>
          </a:p>
          <a:p>
            <a:pPr lvl="0" fontAlgn="base"/>
            <a:r>
              <a:rPr lang="en-CA" dirty="0"/>
              <a:t>An Inconvenient Indian, Thomas King</a:t>
            </a:r>
          </a:p>
          <a:p>
            <a:pPr fontAlgn="base"/>
            <a:r>
              <a:rPr lang="en-CA" dirty="0"/>
              <a:t>Dancing on our Turtle’s Back, Leanne </a:t>
            </a:r>
            <a:r>
              <a:rPr lang="en-CA" dirty="0" err="1"/>
              <a:t>Betasamosake</a:t>
            </a:r>
            <a:r>
              <a:rPr lang="en-CA" dirty="0"/>
              <a:t> Simpson</a:t>
            </a:r>
          </a:p>
          <a:p>
            <a:pPr lvl="0" fontAlgn="base"/>
            <a:r>
              <a:rPr lang="en-CA" dirty="0"/>
              <a:t>A Mind Spread Out Across the Ground, Alicia Elliott</a:t>
            </a:r>
          </a:p>
          <a:p>
            <a:pPr fontAlgn="base"/>
            <a:r>
              <a:rPr lang="en-CA" dirty="0"/>
              <a:t>Braiding Sweetgrass, Robin Wall Kimmerer</a:t>
            </a:r>
          </a:p>
          <a:p>
            <a:pPr lvl="0" fontAlgn="base"/>
            <a:r>
              <a:rPr lang="en-CA" dirty="0"/>
              <a:t>Ojibwe Heritage, Basil </a:t>
            </a:r>
            <a:r>
              <a:rPr lang="en-CA" dirty="0" err="1"/>
              <a:t>Jonhston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C5B9D4-8F21-CE45-A99F-01FABF8EE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7 Grandfather Teachings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26F334-556D-494B-8E69-256C57808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https://www.southernnetwork.org/site/seven-teachings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https://www.onwa.ca/7-sacred-grandfather-teachings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4697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252</Words>
  <Application>Microsoft Macintosh PowerPoint</Application>
  <PresentationFormat>Widescreen</PresentationFormat>
  <Paragraphs>33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“I Honoured Him Until the End”: Storytelling of Indigenous Female Caregivers for a Loved One with Alzheimer’s Disease and other Dementias (ADOD) </vt:lpstr>
      <vt:lpstr>Life cycle</vt:lpstr>
      <vt:lpstr>Cultural Safety Resources</vt:lpstr>
      <vt:lpstr>Cultural Safety Resources</vt:lpstr>
      <vt:lpstr>Dementia Specific Resources</vt:lpstr>
      <vt:lpstr>Indigenous Resources</vt:lpstr>
      <vt:lpstr>Books</vt:lpstr>
      <vt:lpstr>7 Grandfather Teachings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“I Honoured Him Until the End”: Storytelling of Indigenous Female Caregivers for a Loved One with Alzheimer’s Disease and other Dementias (ADOD) </dc:title>
  <dc:creator>Danielle Alcock</dc:creator>
  <cp:lastModifiedBy>Danielle Alcock</cp:lastModifiedBy>
  <cp:revision>20</cp:revision>
  <dcterms:created xsi:type="dcterms:W3CDTF">2020-12-02T12:46:49Z</dcterms:created>
  <dcterms:modified xsi:type="dcterms:W3CDTF">2021-03-18T23:23:12Z</dcterms:modified>
</cp:coreProperties>
</file>